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1"/>
  </p:sldMasterIdLst>
  <p:notesMasterIdLst>
    <p:notesMasterId r:id="rId4"/>
  </p:notesMasterIdLst>
  <p:sldIdLst>
    <p:sldId id="1141" r:id="rId2"/>
    <p:sldId id="1142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устой шаблон" id="{69A7313E-002B-9345-A1D1-2CE376D8FA06}">
          <p14:sldIdLst>
            <p14:sldId id="1141"/>
            <p14:sldId id="11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C2F"/>
    <a:srgbClr val="BFBFBF"/>
    <a:srgbClr val="EDF4FF"/>
    <a:srgbClr val="FC6568"/>
    <a:srgbClr val="FFFFFF"/>
    <a:srgbClr val="3AB47A"/>
    <a:srgbClr val="DBEFF1"/>
    <a:srgbClr val="000000"/>
    <a:srgbClr val="36A671"/>
    <a:srgbClr val="4F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55" autoAdjust="0"/>
    <p:restoredTop sz="88682" autoAdjust="0"/>
  </p:normalViewPr>
  <p:slideViewPr>
    <p:cSldViewPr snapToGrid="0" snapToObjects="1" showGuides="1">
      <p:cViewPr varScale="1">
        <p:scale>
          <a:sx n="75" d="100"/>
          <a:sy n="75" d="100"/>
        </p:scale>
        <p:origin x="202" y="62"/>
      </p:cViewPr>
      <p:guideLst/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hdphoto2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A1CAA-9BFC-8545-B872-81E9FAF40E0C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05870-CBD7-3649-841C-437152CE0B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8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http://4EE7A5F6F9E76E58F816F1D71987E80C.dms.sberbank.ru/4EE7A5F6F9E76E58F816F1D71987E80C-9609B0E1BED8AEBD9CC162954DDDEF77-02BCB7CCFB4D9155276F510BA633678E/1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http://4EE7A5F6F9E76E58F816F1D71987E80C.dms.sberbank.ru/4EE7A5F6F9E76E58F816F1D71987E80C-9609B0E1BED8AEBD9CC162954DDDEF77-02BCB7CCFB4D9155276F510BA633678E/1.png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Титульный слайд">
    <p:bg>
      <p:bgPr>
        <a:solidFill>
          <a:srgbClr val="1E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A892141C-7A3E-704C-A6D2-8A99BB5D3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/>
          </a:blip>
          <a:srcRect l="10047" t="394" b="9653"/>
          <a:stretch/>
        </p:blipFill>
        <p:spPr>
          <a:xfrm flipH="1" flipV="1">
            <a:off x="-6" y="0"/>
            <a:ext cx="12192003" cy="685800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4979ED03-E725-D14C-AAFE-5123446C0B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441" y="6014859"/>
            <a:ext cx="1855215" cy="30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kumimoji="0" lang="ru-RU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B Sans Text Light" panose="020B0303040504020204" pitchFamily="34" charset="0"/>
                <a:ea typeface="+mn-ea"/>
                <a:cs typeface="SB Sans Text Light" panose="020B030304050402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tabLst/>
              <a:defRPr/>
            </a:pPr>
            <a:r>
              <a:rPr lang="ru-RU" dirty="0"/>
              <a:t>МЕСЯЦ 2023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4144F0B8-FC4F-7643-962A-4B32EC77E1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441" y="3040904"/>
            <a:ext cx="9171578" cy="270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l" defTabSz="554218" rtl="0" eaLnBrk="1" latinLnBrk="0" hangingPunct="1">
              <a:defRPr kumimoji="0" lang="ru-RU" sz="8800" b="1" i="0" u="none" strike="noStrike" kern="1200" cap="none" spc="-30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B Sans Display" panose="020B0503040504020204" pitchFamily="34" charset="0"/>
                <a:ea typeface="Helvetica Neue"/>
                <a:cs typeface="SB Sans Display" panose="020B0503040504020204" pitchFamily="34" charset="0"/>
              </a:defRPr>
            </a:lvl1pPr>
          </a:lstStyle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pic>
        <p:nvPicPr>
          <p:cNvPr id="44" name="Рисунок 43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5" name="Рисунок 44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6" name="Рисунок 45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7" name="Рисунок 46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8" name="Рисунок 47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9" name="Рисунок 48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6697A25-7B1E-8C4E-AB25-90F4794408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9A625B55-B138-1B43-80F7-204692DACA23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754B26C0-AB4A-4C4C-88B8-7C588A8BEDE6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D2161CD2-E42B-6643-9E49-93E234928D5B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19C493A8-8E5A-E04D-B356-9C7A90716EC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827E30A5-3532-374E-97B8-6BB9325F9275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7CB6D99F-8C62-3B45-8C92-95BE13B2BFA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D12EE39F-B1EB-F94C-A0ED-2AF404A7DD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713" y="1064019"/>
            <a:ext cx="586861" cy="574583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5AC6FDC0-D676-154D-9842-22B83B08F98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026" y="917730"/>
            <a:ext cx="3642078" cy="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51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азделитель_2">
    <p:bg>
      <p:bgPr>
        <a:solidFill>
          <a:srgbClr val="1E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2688CB9-AB65-704E-B86A-87EE786555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 flipV="1">
            <a:off x="0" y="0"/>
            <a:ext cx="12192000" cy="6869288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4144F0B8-FC4F-7643-962A-4B32EC77E1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3842003"/>
            <a:ext cx="9171578" cy="24622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algn="l" defTabSz="554218" rtl="0" eaLnBrk="1" latinLnBrk="0" hangingPunct="1">
              <a:defRPr kumimoji="0" lang="ru-RU" sz="8000" b="1" i="0" u="none" strike="noStrike" kern="1200" cap="none" spc="-30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B Sans Display" panose="020B0503040504020204" pitchFamily="34" charset="0"/>
                <a:ea typeface="Helvetica Neue"/>
                <a:cs typeface="SB Sans Display" panose="020B0503040504020204" pitchFamily="34" charset="0"/>
              </a:defRPr>
            </a:lvl1pPr>
          </a:lstStyle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РАЗДЕЛИТЕЛЯ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6578BD1-9C86-5641-B0E3-6F67EFD037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713" y="1064019"/>
            <a:ext cx="586861" cy="57458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A91243B-5EE5-6448-8E0B-D660D4AE957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026" y="917730"/>
            <a:ext cx="3642078" cy="867161"/>
          </a:xfrm>
          <a:prstGeom prst="rect">
            <a:avLst/>
          </a:prstGeom>
        </p:spPr>
      </p:pic>
      <p:sp>
        <p:nvSpPr>
          <p:cNvPr id="26" name="Овал 25">
            <a:extLst>
              <a:ext uri="{FF2B5EF4-FFF2-40B4-BE49-F238E27FC236}">
                <a16:creationId xmlns:a16="http://schemas.microsoft.com/office/drawing/2014/main" id="{B2DC1449-5BAE-024B-9D2D-62CB914CF42D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9EE1C6A6-B81A-514B-AB6E-2575C5E0B907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431EB27A-7185-B846-8ED3-144365427381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25F75212-3D51-E146-809C-4D6FEEE79B78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91CDF131-781F-CB45-B73D-503ADE3BED91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9D5B60B0-554B-C149-B2C2-3456B88A70FC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78718088-BB45-CD41-B490-CB7B516A57AC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09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в 1 строк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CB8A27FB-A882-F542-8049-2E2043B9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7CCF64-EAE1-834B-BCFA-3798FA434B15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8115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в 2 строки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Рисунок 43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5" name="Рисунок 44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6" name="Рисунок 45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7" name="Рисунок 46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8" name="Рисунок 47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9" name="Рисунок 48" descr="http://4EE7A5F6F9E76E58F816F1D71987E80C.dms.sberbank.ru/4EE7A5F6F9E76E58F816F1D71987E80C-9609B0E1BED8AEBD9CC162954DDDEF77-02BCB7CCFB4D9155276F510BA633678E/1.png"/>
          <p:cNvPicPr>
            <a:picLocks/>
          </p:cNvPicPr>
          <p:nvPr userDrawn="1"/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CB8A27FB-A882-F542-8049-2E2043B9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7863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</a:t>
            </a:r>
            <a:br>
              <a:rPr lang="ru-RU" dirty="0"/>
            </a:br>
            <a:r>
              <a:rPr lang="ru-RU" dirty="0"/>
              <a:t>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82075B4-C9EC-5A40-B928-6732F1730298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88861C63-FDA8-AF44-863A-CC00433073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17D80DA3-15A3-2842-9F20-B0514A2DEB9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7CF4FC1B-B2F4-3349-A599-A4EA5EC4D6C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112AEA44-5113-A245-9866-CF2D4CA93976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5348EBE7-201C-4B47-8D29-BB6BF82817C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8F718351-C36C-0B41-A140-4B3EC83D7A23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A57201-78E5-D846-B6AC-553D313069A7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294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ля кейса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с двумя скругленными соседними углами 12">
            <a:extLst>
              <a:ext uri="{FF2B5EF4-FFF2-40B4-BE49-F238E27FC236}">
                <a16:creationId xmlns:a16="http://schemas.microsoft.com/office/drawing/2014/main" id="{313458DD-9792-BF42-885C-CA04996EE8E2}"/>
              </a:ext>
            </a:extLst>
          </p:cNvPr>
          <p:cNvSpPr/>
          <p:nvPr userDrawn="1"/>
        </p:nvSpPr>
        <p:spPr>
          <a:xfrm>
            <a:off x="0" y="3010829"/>
            <a:ext cx="12192000" cy="3847171"/>
          </a:xfrm>
          <a:prstGeom prst="round2SameRect">
            <a:avLst>
              <a:gd name="adj1" fmla="val 815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  <a:gs pos="52000">
                <a:schemeClr val="accent2">
                  <a:lumMod val="75000"/>
                </a:schemeClr>
              </a:gs>
            </a:gsLst>
            <a:lin ang="13500000" scaled="1"/>
            <a:tileRect/>
          </a:gradFill>
          <a:ln>
            <a:noFill/>
          </a:ln>
          <a:effectLst>
            <a:outerShdw blurRad="114300" dist="63500" dir="2700000" algn="ctr" rotWithShape="0">
              <a:srgbClr val="000000">
                <a:alpha val="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7CCF64-EAE1-834B-BCFA-3798FA434B15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bg1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bg1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bg1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bg1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5488931B-6652-4A4A-977B-025F9D9F0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0618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ля кейса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с двумя скругленными соседними углами 13">
            <a:extLst>
              <a:ext uri="{FF2B5EF4-FFF2-40B4-BE49-F238E27FC236}">
                <a16:creationId xmlns:a16="http://schemas.microsoft.com/office/drawing/2014/main" id="{079F3ED1-0F64-2947-8838-8E16C9346755}"/>
              </a:ext>
            </a:extLst>
          </p:cNvPr>
          <p:cNvSpPr/>
          <p:nvPr userDrawn="1"/>
        </p:nvSpPr>
        <p:spPr>
          <a:xfrm rot="16200000">
            <a:off x="4838699" y="-495301"/>
            <a:ext cx="6858001" cy="7848600"/>
          </a:xfrm>
          <a:prstGeom prst="round2SameRect">
            <a:avLst>
              <a:gd name="adj1" fmla="val 2901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  <a:gs pos="52000">
                <a:schemeClr val="accent2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  <a:effectLst>
            <a:outerShdw blurRad="114300" dist="63500" dir="2700000" algn="ctr" rotWithShape="0">
              <a:srgbClr val="000000">
                <a:alpha val="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FA6854-CEBF-8C44-87E3-6E8FF923753C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accent2"/>
              </a:solidFill>
            </a:endParaRP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1008DAE5-5162-5D49-86C5-58495B044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5763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О компании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CB8A27FB-A882-F542-8049-2E2043B9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7CCF64-EAE1-834B-BCFA-3798FA434B15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accent2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2D75BC4-8BCB-7244-9EE5-13E0FF64CB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6491" y="1126989"/>
            <a:ext cx="7090356" cy="551157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AFB95CD-A364-A244-BBF0-7BC453201F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73243" y="1310803"/>
            <a:ext cx="7090356" cy="551157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A1C68CC-581B-3E43-B228-CAA0B17DBB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6624" y="641095"/>
            <a:ext cx="7090356" cy="5511572"/>
          </a:xfrm>
          <a:prstGeom prst="rect">
            <a:avLst/>
          </a:prstGeom>
        </p:spPr>
      </p:pic>
      <p:sp>
        <p:nvSpPr>
          <p:cNvPr id="16" name="Рисунок 22">
            <a:extLst>
              <a:ext uri="{FF2B5EF4-FFF2-40B4-BE49-F238E27FC236}">
                <a16:creationId xmlns:a16="http://schemas.microsoft.com/office/drawing/2014/main" id="{924549B3-0C92-2348-B5BF-C05399C3B9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2353" y="2069260"/>
            <a:ext cx="1846729" cy="3946807"/>
          </a:xfrm>
          <a:custGeom>
            <a:avLst/>
            <a:gdLst>
              <a:gd name="connsiteX0" fmla="*/ 221049 w 2700000"/>
              <a:gd name="connsiteY0" fmla="*/ 0 h 5832000"/>
              <a:gd name="connsiteX1" fmla="*/ 586207 w 2700000"/>
              <a:gd name="connsiteY1" fmla="*/ 0 h 5832000"/>
              <a:gd name="connsiteX2" fmla="*/ 586207 w 2700000"/>
              <a:gd name="connsiteY2" fmla="*/ 35332 h 5832000"/>
              <a:gd name="connsiteX3" fmla="*/ 748819 w 2700000"/>
              <a:gd name="connsiteY3" fmla="*/ 197944 h 5832000"/>
              <a:gd name="connsiteX4" fmla="*/ 1951181 w 2700000"/>
              <a:gd name="connsiteY4" fmla="*/ 197944 h 5832000"/>
              <a:gd name="connsiteX5" fmla="*/ 2113793 w 2700000"/>
              <a:gd name="connsiteY5" fmla="*/ 35332 h 5832000"/>
              <a:gd name="connsiteX6" fmla="*/ 2113793 w 2700000"/>
              <a:gd name="connsiteY6" fmla="*/ 0 h 5832000"/>
              <a:gd name="connsiteX7" fmla="*/ 2478951 w 2700000"/>
              <a:gd name="connsiteY7" fmla="*/ 0 h 5832000"/>
              <a:gd name="connsiteX8" fmla="*/ 2700000 w 2700000"/>
              <a:gd name="connsiteY8" fmla="*/ 221049 h 5832000"/>
              <a:gd name="connsiteX9" fmla="*/ 2700000 w 2700000"/>
              <a:gd name="connsiteY9" fmla="*/ 5610951 h 5832000"/>
              <a:gd name="connsiteX10" fmla="*/ 2478951 w 2700000"/>
              <a:gd name="connsiteY10" fmla="*/ 5832000 h 5832000"/>
              <a:gd name="connsiteX11" fmla="*/ 221049 w 2700000"/>
              <a:gd name="connsiteY11" fmla="*/ 5832000 h 5832000"/>
              <a:gd name="connsiteX12" fmla="*/ 0 w 2700000"/>
              <a:gd name="connsiteY12" fmla="*/ 5610951 h 5832000"/>
              <a:gd name="connsiteX13" fmla="*/ 0 w 2700000"/>
              <a:gd name="connsiteY13" fmla="*/ 221049 h 5832000"/>
              <a:gd name="connsiteX14" fmla="*/ 221049 w 2700000"/>
              <a:gd name="connsiteY14" fmla="*/ 0 h 58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00000" h="5832000">
                <a:moveTo>
                  <a:pt x="221049" y="0"/>
                </a:moveTo>
                <a:lnTo>
                  <a:pt x="586207" y="0"/>
                </a:lnTo>
                <a:lnTo>
                  <a:pt x="586207" y="35332"/>
                </a:lnTo>
                <a:cubicBezTo>
                  <a:pt x="586207" y="125140"/>
                  <a:pt x="659011" y="197944"/>
                  <a:pt x="748819" y="197944"/>
                </a:cubicBezTo>
                <a:lnTo>
                  <a:pt x="1951181" y="197944"/>
                </a:lnTo>
                <a:cubicBezTo>
                  <a:pt x="2040989" y="197944"/>
                  <a:pt x="2113793" y="125140"/>
                  <a:pt x="2113793" y="35332"/>
                </a:cubicBezTo>
                <a:lnTo>
                  <a:pt x="2113793" y="0"/>
                </a:lnTo>
                <a:lnTo>
                  <a:pt x="2478951" y="0"/>
                </a:lnTo>
                <a:cubicBezTo>
                  <a:pt x="2601033" y="0"/>
                  <a:pt x="2700000" y="98967"/>
                  <a:pt x="2700000" y="221049"/>
                </a:cubicBezTo>
                <a:lnTo>
                  <a:pt x="2700000" y="5610951"/>
                </a:lnTo>
                <a:cubicBezTo>
                  <a:pt x="2700000" y="5733033"/>
                  <a:pt x="2601033" y="5832000"/>
                  <a:pt x="2478951" y="5832000"/>
                </a:cubicBezTo>
                <a:lnTo>
                  <a:pt x="221049" y="5832000"/>
                </a:lnTo>
                <a:cubicBezTo>
                  <a:pt x="98967" y="5832000"/>
                  <a:pt x="0" y="5733033"/>
                  <a:pt x="0" y="5610951"/>
                </a:cubicBezTo>
                <a:lnTo>
                  <a:pt x="0" y="221049"/>
                </a:lnTo>
                <a:cubicBezTo>
                  <a:pt x="0" y="98967"/>
                  <a:pt x="98967" y="0"/>
                  <a:pt x="2210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RU" dirty="0"/>
          </a:p>
        </p:txBody>
      </p:sp>
      <p:sp>
        <p:nvSpPr>
          <p:cNvPr id="17" name="Рисунок 22">
            <a:extLst>
              <a:ext uri="{FF2B5EF4-FFF2-40B4-BE49-F238E27FC236}">
                <a16:creationId xmlns:a16="http://schemas.microsoft.com/office/drawing/2014/main" id="{A5962096-5F36-1840-8ECD-2921DE85C48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992220" y="1406297"/>
            <a:ext cx="1846729" cy="3946807"/>
          </a:xfrm>
          <a:custGeom>
            <a:avLst/>
            <a:gdLst>
              <a:gd name="connsiteX0" fmla="*/ 221049 w 2700000"/>
              <a:gd name="connsiteY0" fmla="*/ 0 h 5832000"/>
              <a:gd name="connsiteX1" fmla="*/ 586207 w 2700000"/>
              <a:gd name="connsiteY1" fmla="*/ 0 h 5832000"/>
              <a:gd name="connsiteX2" fmla="*/ 586207 w 2700000"/>
              <a:gd name="connsiteY2" fmla="*/ 35332 h 5832000"/>
              <a:gd name="connsiteX3" fmla="*/ 748819 w 2700000"/>
              <a:gd name="connsiteY3" fmla="*/ 197944 h 5832000"/>
              <a:gd name="connsiteX4" fmla="*/ 1951181 w 2700000"/>
              <a:gd name="connsiteY4" fmla="*/ 197944 h 5832000"/>
              <a:gd name="connsiteX5" fmla="*/ 2113793 w 2700000"/>
              <a:gd name="connsiteY5" fmla="*/ 35332 h 5832000"/>
              <a:gd name="connsiteX6" fmla="*/ 2113793 w 2700000"/>
              <a:gd name="connsiteY6" fmla="*/ 0 h 5832000"/>
              <a:gd name="connsiteX7" fmla="*/ 2478951 w 2700000"/>
              <a:gd name="connsiteY7" fmla="*/ 0 h 5832000"/>
              <a:gd name="connsiteX8" fmla="*/ 2700000 w 2700000"/>
              <a:gd name="connsiteY8" fmla="*/ 221049 h 5832000"/>
              <a:gd name="connsiteX9" fmla="*/ 2700000 w 2700000"/>
              <a:gd name="connsiteY9" fmla="*/ 5610951 h 5832000"/>
              <a:gd name="connsiteX10" fmla="*/ 2478951 w 2700000"/>
              <a:gd name="connsiteY10" fmla="*/ 5832000 h 5832000"/>
              <a:gd name="connsiteX11" fmla="*/ 221049 w 2700000"/>
              <a:gd name="connsiteY11" fmla="*/ 5832000 h 5832000"/>
              <a:gd name="connsiteX12" fmla="*/ 0 w 2700000"/>
              <a:gd name="connsiteY12" fmla="*/ 5610951 h 5832000"/>
              <a:gd name="connsiteX13" fmla="*/ 0 w 2700000"/>
              <a:gd name="connsiteY13" fmla="*/ 221049 h 5832000"/>
              <a:gd name="connsiteX14" fmla="*/ 221049 w 2700000"/>
              <a:gd name="connsiteY14" fmla="*/ 0 h 58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00000" h="5832000">
                <a:moveTo>
                  <a:pt x="221049" y="0"/>
                </a:moveTo>
                <a:lnTo>
                  <a:pt x="586207" y="0"/>
                </a:lnTo>
                <a:lnTo>
                  <a:pt x="586207" y="35332"/>
                </a:lnTo>
                <a:cubicBezTo>
                  <a:pt x="586207" y="125140"/>
                  <a:pt x="659011" y="197944"/>
                  <a:pt x="748819" y="197944"/>
                </a:cubicBezTo>
                <a:lnTo>
                  <a:pt x="1951181" y="197944"/>
                </a:lnTo>
                <a:cubicBezTo>
                  <a:pt x="2040989" y="197944"/>
                  <a:pt x="2113793" y="125140"/>
                  <a:pt x="2113793" y="35332"/>
                </a:cubicBezTo>
                <a:lnTo>
                  <a:pt x="2113793" y="0"/>
                </a:lnTo>
                <a:lnTo>
                  <a:pt x="2478951" y="0"/>
                </a:lnTo>
                <a:cubicBezTo>
                  <a:pt x="2601033" y="0"/>
                  <a:pt x="2700000" y="98967"/>
                  <a:pt x="2700000" y="221049"/>
                </a:cubicBezTo>
                <a:lnTo>
                  <a:pt x="2700000" y="5610951"/>
                </a:lnTo>
                <a:cubicBezTo>
                  <a:pt x="2700000" y="5733033"/>
                  <a:pt x="2601033" y="5832000"/>
                  <a:pt x="2478951" y="5832000"/>
                </a:cubicBezTo>
                <a:lnTo>
                  <a:pt x="221049" y="5832000"/>
                </a:lnTo>
                <a:cubicBezTo>
                  <a:pt x="98967" y="5832000"/>
                  <a:pt x="0" y="5733033"/>
                  <a:pt x="0" y="5610951"/>
                </a:cubicBezTo>
                <a:lnTo>
                  <a:pt x="0" y="221049"/>
                </a:lnTo>
                <a:cubicBezTo>
                  <a:pt x="0" y="98967"/>
                  <a:pt x="98967" y="0"/>
                  <a:pt x="2210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1"/>
            </a:lvl1pPr>
          </a:lstStyle>
          <a:p>
            <a:endParaRPr lang="ru-RU" dirty="0"/>
          </a:p>
        </p:txBody>
      </p:sp>
      <p:sp>
        <p:nvSpPr>
          <p:cNvPr id="29" name="Рисунок 22">
            <a:extLst>
              <a:ext uri="{FF2B5EF4-FFF2-40B4-BE49-F238E27FC236}">
                <a16:creationId xmlns:a16="http://schemas.microsoft.com/office/drawing/2014/main" id="{6E92CCA8-520F-BA42-90E7-461BF3E5B0E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12087" y="1892191"/>
            <a:ext cx="1846729" cy="3946807"/>
          </a:xfrm>
          <a:custGeom>
            <a:avLst/>
            <a:gdLst>
              <a:gd name="connsiteX0" fmla="*/ 221049 w 2700000"/>
              <a:gd name="connsiteY0" fmla="*/ 0 h 5832000"/>
              <a:gd name="connsiteX1" fmla="*/ 586207 w 2700000"/>
              <a:gd name="connsiteY1" fmla="*/ 0 h 5832000"/>
              <a:gd name="connsiteX2" fmla="*/ 586207 w 2700000"/>
              <a:gd name="connsiteY2" fmla="*/ 35332 h 5832000"/>
              <a:gd name="connsiteX3" fmla="*/ 748819 w 2700000"/>
              <a:gd name="connsiteY3" fmla="*/ 197944 h 5832000"/>
              <a:gd name="connsiteX4" fmla="*/ 1951181 w 2700000"/>
              <a:gd name="connsiteY4" fmla="*/ 197944 h 5832000"/>
              <a:gd name="connsiteX5" fmla="*/ 2113793 w 2700000"/>
              <a:gd name="connsiteY5" fmla="*/ 35332 h 5832000"/>
              <a:gd name="connsiteX6" fmla="*/ 2113793 w 2700000"/>
              <a:gd name="connsiteY6" fmla="*/ 0 h 5832000"/>
              <a:gd name="connsiteX7" fmla="*/ 2478951 w 2700000"/>
              <a:gd name="connsiteY7" fmla="*/ 0 h 5832000"/>
              <a:gd name="connsiteX8" fmla="*/ 2700000 w 2700000"/>
              <a:gd name="connsiteY8" fmla="*/ 221049 h 5832000"/>
              <a:gd name="connsiteX9" fmla="*/ 2700000 w 2700000"/>
              <a:gd name="connsiteY9" fmla="*/ 5610951 h 5832000"/>
              <a:gd name="connsiteX10" fmla="*/ 2478951 w 2700000"/>
              <a:gd name="connsiteY10" fmla="*/ 5832000 h 5832000"/>
              <a:gd name="connsiteX11" fmla="*/ 221049 w 2700000"/>
              <a:gd name="connsiteY11" fmla="*/ 5832000 h 5832000"/>
              <a:gd name="connsiteX12" fmla="*/ 0 w 2700000"/>
              <a:gd name="connsiteY12" fmla="*/ 5610951 h 5832000"/>
              <a:gd name="connsiteX13" fmla="*/ 0 w 2700000"/>
              <a:gd name="connsiteY13" fmla="*/ 221049 h 5832000"/>
              <a:gd name="connsiteX14" fmla="*/ 221049 w 2700000"/>
              <a:gd name="connsiteY14" fmla="*/ 0 h 58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00000" h="5832000">
                <a:moveTo>
                  <a:pt x="221049" y="0"/>
                </a:moveTo>
                <a:lnTo>
                  <a:pt x="586207" y="0"/>
                </a:lnTo>
                <a:lnTo>
                  <a:pt x="586207" y="35332"/>
                </a:lnTo>
                <a:cubicBezTo>
                  <a:pt x="586207" y="125140"/>
                  <a:pt x="659011" y="197944"/>
                  <a:pt x="748819" y="197944"/>
                </a:cubicBezTo>
                <a:lnTo>
                  <a:pt x="1951181" y="197944"/>
                </a:lnTo>
                <a:cubicBezTo>
                  <a:pt x="2040989" y="197944"/>
                  <a:pt x="2113793" y="125140"/>
                  <a:pt x="2113793" y="35332"/>
                </a:cubicBezTo>
                <a:lnTo>
                  <a:pt x="2113793" y="0"/>
                </a:lnTo>
                <a:lnTo>
                  <a:pt x="2478951" y="0"/>
                </a:lnTo>
                <a:cubicBezTo>
                  <a:pt x="2601033" y="0"/>
                  <a:pt x="2700000" y="98967"/>
                  <a:pt x="2700000" y="221049"/>
                </a:cubicBezTo>
                <a:lnTo>
                  <a:pt x="2700000" y="5610951"/>
                </a:lnTo>
                <a:cubicBezTo>
                  <a:pt x="2700000" y="5733033"/>
                  <a:pt x="2601033" y="5832000"/>
                  <a:pt x="2478951" y="5832000"/>
                </a:cubicBezTo>
                <a:lnTo>
                  <a:pt x="221049" y="5832000"/>
                </a:lnTo>
                <a:cubicBezTo>
                  <a:pt x="98967" y="5832000"/>
                  <a:pt x="0" y="5733033"/>
                  <a:pt x="0" y="5610951"/>
                </a:cubicBezTo>
                <a:lnTo>
                  <a:pt x="0" y="221049"/>
                </a:lnTo>
                <a:cubicBezTo>
                  <a:pt x="0" y="98967"/>
                  <a:pt x="98967" y="0"/>
                  <a:pt x="2210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1"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646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ck-up ноу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CB8A27FB-A882-F542-8049-2E2043B9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tx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7CCF64-EAE1-834B-BCFA-3798FA434B15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accent2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accent2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accent2"/>
              </a:solidFill>
            </a:endParaRP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CF5F8C69-BC3F-0D40-ADFC-4AEA1AB05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7324" t="1618" r="17324" b="33028"/>
          <a:stretch/>
        </p:blipFill>
        <p:spPr>
          <a:xfrm>
            <a:off x="1244619" y="-473073"/>
            <a:ext cx="9702763" cy="7277073"/>
          </a:xfrm>
          <a:prstGeom prst="rect">
            <a:avLst/>
          </a:prstGeom>
        </p:spPr>
      </p:pic>
      <p:sp>
        <p:nvSpPr>
          <p:cNvPr id="31" name="Рисунок 4">
            <a:extLst>
              <a:ext uri="{FF2B5EF4-FFF2-40B4-BE49-F238E27FC236}">
                <a16:creationId xmlns:a16="http://schemas.microsoft.com/office/drawing/2014/main" id="{9CED4EC2-D5A2-AE4A-A8B2-45880FE1F8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91612" y="1576482"/>
            <a:ext cx="6547403" cy="4089112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4702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Выводы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вал 12">
            <a:extLst>
              <a:ext uri="{FF2B5EF4-FFF2-40B4-BE49-F238E27FC236}">
                <a16:creationId xmlns:a16="http://schemas.microsoft.com/office/drawing/2014/main" id="{7C70899F-24D9-AB42-AAF5-F8CEC8EF7E9D}"/>
              </a:ext>
            </a:extLst>
          </p:cNvPr>
          <p:cNvSpPr/>
          <p:nvPr userDrawn="1"/>
        </p:nvSpPr>
        <p:spPr>
          <a:xfrm>
            <a:off x="-4528052" y="-957435"/>
            <a:ext cx="8772871" cy="8772871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  <a:gs pos="52000">
                <a:schemeClr val="accent2">
                  <a:lumMod val="75000"/>
                </a:schemeClr>
              </a:gs>
            </a:gsLst>
            <a:lin ang="13500000" scaled="1"/>
            <a:tileRect/>
          </a:gradFill>
          <a:ln>
            <a:noFill/>
          </a:ln>
          <a:effectLst>
            <a:outerShdw blurRad="114300" dist="63500" dir="2700000" algn="ctr" rotWithShape="0">
              <a:srgbClr val="000000">
                <a:alpha val="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D7CA976-5EB8-2041-911B-CB06B92395B9}"/>
              </a:ext>
            </a:extLst>
          </p:cNvPr>
          <p:cNvCxnSpPr>
            <a:cxnSpLocks/>
          </p:cNvCxnSpPr>
          <p:nvPr userDrawn="1"/>
        </p:nvCxnSpPr>
        <p:spPr>
          <a:xfrm>
            <a:off x="444115" y="0"/>
            <a:ext cx="0" cy="460375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524ABAD8-7CA1-614E-BA09-8E2D3EC7D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534" y="473865"/>
            <a:ext cx="10945813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ru-RU" sz="2800" b="0" kern="1200" dirty="0">
                <a:solidFill>
                  <a:schemeClr val="bg1"/>
                </a:solidFill>
                <a:latin typeface="+mj-lt"/>
                <a:ea typeface="+mn-ea"/>
                <a:cs typeface="SB Sans Display Semibold" panose="020B05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3D1E5861-85F9-2842-86D6-62464C2AC1B0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752A2138-8234-5B40-8A67-A8AC7E01A8B2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F0EB4FFB-9336-4E44-8C32-A9C555A9A3AF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D77C44EC-C1EA-C74E-93DE-1B186F1D6AB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D96FBA2D-2EF3-4E47-B64D-E6DC0C237E9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91976D6-4AF5-4143-8739-540D3CFC1019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73EF2BF5-6659-904A-9505-7340FDC3AA1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941C2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7CCF64-EAE1-834B-BCFA-3798FA434B15}"/>
              </a:ext>
            </a:extLst>
          </p:cNvPr>
          <p:cNvSpPr txBox="1"/>
          <p:nvPr userDrawn="1"/>
        </p:nvSpPr>
        <p:spPr>
          <a:xfrm>
            <a:off x="550863" y="6510283"/>
            <a:ext cx="1776127" cy="15388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r>
              <a:rPr lang="ru-RU" sz="1000" b="1" dirty="0">
                <a:ln>
                  <a:noFill/>
                </a:ln>
                <a:solidFill>
                  <a:schemeClr val="bg1"/>
                </a:solidFill>
              </a:rPr>
              <a:t>ЦТК ДЗО</a:t>
            </a:r>
            <a:r>
              <a:rPr lang="en-US" sz="1000" b="1" dirty="0">
                <a:ln>
                  <a:noFill/>
                </a:ln>
                <a:solidFill>
                  <a:schemeClr val="bg1"/>
                </a:solidFill>
              </a:rPr>
              <a:t> </a:t>
            </a:r>
            <a:r>
              <a:rPr lang="ru-RU" sz="1000" b="1" dirty="0">
                <a:ln>
                  <a:noFill/>
                </a:ln>
                <a:solidFill>
                  <a:schemeClr val="bg1"/>
                </a:solidFill>
              </a:rPr>
              <a:t>  </a:t>
            </a:r>
            <a:r>
              <a:rPr lang="en-US" sz="1000" b="1" dirty="0">
                <a:ln>
                  <a:noFill/>
                </a:ln>
                <a:solidFill>
                  <a:schemeClr val="bg1"/>
                </a:solidFill>
              </a:rPr>
              <a:t>|   Market research</a:t>
            </a:r>
            <a:endParaRPr lang="ru-RU" sz="1000" b="1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31D791A1-95EB-AF40-8516-F7EA58722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1" y="304624"/>
            <a:ext cx="302002" cy="1846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kumimoji="0" lang="ru-RU" sz="1200" b="0" i="0" u="none" strike="noStrike" kern="0" cap="none" spc="0" normalizeH="0" baseline="0" smtClean="0">
                <a:ln>
                  <a:noFill/>
                </a:ln>
                <a:solidFill>
                  <a:schemeClr val="bg2">
                    <a:alpha val="70000"/>
                  </a:schemeClr>
                </a:solidFill>
                <a:effectLst/>
                <a:uLnTx/>
                <a:uFillTx/>
                <a:latin typeface="SB Sans Display Light" panose="020B0303040504020204" pitchFamily="34" charset="0"/>
                <a:ea typeface="+mn-ea"/>
                <a:cs typeface="SB Sans Display Light" panose="020B0303040504020204" pitchFamily="34" charset="0"/>
              </a:defRPr>
            </a:lvl1pPr>
          </a:lstStyle>
          <a:p>
            <a:fld id="{2CF235AF-954E-5044-BAF0-991FD76FF99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636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85556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Слайд think-cell" r:id="rId13" imgW="395" imgH="394" progId="TCLayout.ActiveDocument.1">
                  <p:embed/>
                </p:oleObj>
              </mc:Choice>
              <mc:Fallback>
                <p:oleObj name="Слайд think-cell" r:id="rId13" imgW="395" imgH="394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Овал 2">
            <a:extLst>
              <a:ext uri="{FF2B5EF4-FFF2-40B4-BE49-F238E27FC236}">
                <a16:creationId xmlns:a16="http://schemas.microsoft.com/office/drawing/2014/main" id="{F71C34A1-6625-E046-B627-F0FF3BB67CF3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0"/>
            <a:ext cx="504000" cy="504000"/>
          </a:xfrm>
          <a:prstGeom prst="ellipse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74D37193-3CA4-8647-BCEE-E90D2A1AC11C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706000"/>
            <a:ext cx="504000" cy="504000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9063FB-121B-AF43-BCB5-D852A1F710A1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1412000"/>
            <a:ext cx="504000" cy="504000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E578F8B8-7D28-6746-B9FD-D881D4580616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118000"/>
            <a:ext cx="504000" cy="504000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1342DCA4-7310-F64A-8787-01B52E5DEA68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2824000"/>
            <a:ext cx="504000" cy="504000"/>
          </a:xfrm>
          <a:prstGeom prst="ellipse">
            <a:avLst/>
          </a:prstGeom>
          <a:solidFill>
            <a:schemeClr val="accent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F097175E-004E-D14B-8230-B4A11D767DA8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3530000"/>
            <a:ext cx="504000" cy="504000"/>
          </a:xfrm>
          <a:prstGeom prst="ellipse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8BEE9EC2-1656-544F-9300-99675DD8A03E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4942000"/>
            <a:ext cx="504000" cy="504000"/>
          </a:xfrm>
          <a:prstGeom prst="ellipse">
            <a:avLst/>
          </a:prstGeom>
          <a:solidFill>
            <a:srgbClr val="DE9D8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B2387A49-742C-7A4A-A8B4-0C8F508ED417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5648000"/>
            <a:ext cx="504000" cy="504000"/>
          </a:xfrm>
          <a:prstGeom prst="ellipse">
            <a:avLst/>
          </a:prstGeom>
          <a:solidFill>
            <a:srgbClr val="CEAAB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0140545D-7621-5044-BE18-1FF4E9FE7E6C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0" y="6354000"/>
            <a:ext cx="504000" cy="504000"/>
          </a:xfrm>
          <a:prstGeom prst="ellipse">
            <a:avLst/>
          </a:prstGeom>
          <a:solidFill>
            <a:srgbClr val="F5DD9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AB838634-3A2F-B94A-9035-A444C11207B3}"/>
              </a:ext>
            </a:extLst>
          </p:cNvPr>
          <p:cNvSpPr>
            <a:spLocks noChangeAspect="1"/>
          </p:cNvSpPr>
          <p:nvPr userDrawn="1"/>
        </p:nvSpPr>
        <p:spPr>
          <a:xfrm>
            <a:off x="-771331" y="4236000"/>
            <a:ext cx="504000" cy="504000"/>
          </a:xfrm>
          <a:prstGeom prst="ellipse">
            <a:avLst/>
          </a:prstGeom>
          <a:solidFill>
            <a:srgbClr val="5B8C5A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243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01" r:id="rId2"/>
    <p:sldLayoutId id="2147483708" r:id="rId3"/>
    <p:sldLayoutId id="2147483709" r:id="rId4"/>
    <p:sldLayoutId id="2147483712" r:id="rId5"/>
    <p:sldLayoutId id="2147483713" r:id="rId6"/>
    <p:sldLayoutId id="2147483715" r:id="rId7"/>
    <p:sldLayoutId id="2147483716" r:id="rId8"/>
    <p:sldLayoutId id="2147483714" r:id="rId9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5" pos="7333">
          <p15:clr>
            <a:srgbClr val="F26B43"/>
          </p15:clr>
        </p15:guide>
        <p15:guide id="6" pos="347">
          <p15:clr>
            <a:srgbClr val="F26B43"/>
          </p15:clr>
        </p15:guide>
        <p15:guide id="7" orient="horz" pos="39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ITCHECKUP@sberbank.ru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7E95511-A913-FE48-B986-454711394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376F0A2-2C55-2B45-8C35-FAFE96D2C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533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Аннотация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547534" y="1275907"/>
            <a:ext cx="11073852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1400" b="1" dirty="0"/>
              <a:t>Отчет составлен автоматизированной системой на базе </a:t>
            </a:r>
            <a:r>
              <a:rPr lang="ru-RU" sz="1400" b="1" dirty="0" err="1"/>
              <a:t>нейросетевой</a:t>
            </a:r>
            <a:r>
              <a:rPr lang="ru-RU" sz="1400" b="1" dirty="0"/>
              <a:t> языковой модели GigaChat и содержит информацию о предмете исследования, собранную из открытых источников информации (интернет, СМИ и т.д.) на момент его формирования. </a:t>
            </a:r>
            <a:endParaRPr lang="ru-RU" sz="1400" b="1" dirty="0" smtClean="0"/>
          </a:p>
          <a:p>
            <a:pPr>
              <a:spcAft>
                <a:spcPts val="600"/>
              </a:spcAft>
            </a:pPr>
            <a:r>
              <a:rPr lang="ru-RU" sz="1400" b="1" dirty="0" smtClean="0"/>
              <a:t>Выводы </a:t>
            </a:r>
            <a:r>
              <a:rPr lang="ru-RU" sz="1400" b="1" dirty="0"/>
              <a:t>получены в результате работы модели на основе ИИ и являются предварительными. </a:t>
            </a:r>
            <a:endParaRPr lang="ru-RU" sz="1400" b="1" dirty="0" smtClean="0"/>
          </a:p>
          <a:p>
            <a:pPr>
              <a:spcAft>
                <a:spcPts val="600"/>
              </a:spcAft>
            </a:pPr>
            <a:r>
              <a:rPr lang="ru-RU" sz="1400" b="1" dirty="0" smtClean="0"/>
              <a:t>Отчет </a:t>
            </a:r>
            <a:r>
              <a:rPr lang="ru-RU" sz="1400" b="1" dirty="0"/>
              <a:t>предназначен исключительно для информирования и не является итоговым заключением</a:t>
            </a:r>
            <a:r>
              <a:rPr lang="ru-RU" sz="1400" b="1" dirty="0" smtClean="0"/>
              <a:t>.</a:t>
            </a:r>
          </a:p>
          <a:p>
            <a:pPr>
              <a:spcAft>
                <a:spcPts val="600"/>
              </a:spcAft>
            </a:pPr>
            <a:r>
              <a:rPr lang="ru-RU" sz="1400" b="1" dirty="0" smtClean="0"/>
              <a:t>Для </a:t>
            </a:r>
            <a:r>
              <a:rPr lang="ru-RU" sz="1400" b="1" dirty="0"/>
              <a:t>получения дополнительной информации свяжитесь с нами по электронной почте </a:t>
            </a:r>
            <a:r>
              <a:rPr lang="ru-RU" sz="1400" b="1" u="sng" dirty="0">
                <a:hlinkClick r:id="rId2"/>
              </a:rPr>
              <a:t>ITCHECKUP@sberbank.ru</a:t>
            </a:r>
            <a:r>
              <a:rPr lang="ru-RU" sz="1400" b="1" dirty="0"/>
              <a:t>.</a:t>
            </a:r>
            <a:endParaRPr lang="ru-RU" sz="1400" dirty="0"/>
          </a:p>
          <a:p>
            <a:pPr algn="l">
              <a:spcAft>
                <a:spcPts val="600"/>
              </a:spcAft>
            </a:pPr>
            <a:endParaRPr lang="ru-RU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128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3_Тема Office">
  <a:themeElements>
    <a:clrScheme name="Пользовательские 20">
      <a:dk1>
        <a:srgbClr val="222B41"/>
      </a:dk1>
      <a:lt1>
        <a:srgbClr val="FFFFFF"/>
      </a:lt1>
      <a:dk2>
        <a:srgbClr val="222B41"/>
      </a:dk2>
      <a:lt2>
        <a:srgbClr val="FFFFFF"/>
      </a:lt2>
      <a:accent1>
        <a:srgbClr val="222B41"/>
      </a:accent1>
      <a:accent2>
        <a:srgbClr val="6FC1B2"/>
      </a:accent2>
      <a:accent3>
        <a:srgbClr val="247B9F"/>
      </a:accent3>
      <a:accent4>
        <a:srgbClr val="E29477"/>
      </a:accent4>
      <a:accent5>
        <a:srgbClr val="387266"/>
      </a:accent5>
      <a:accent6>
        <a:srgbClr val="738CAA"/>
      </a:accent6>
      <a:hlink>
        <a:srgbClr val="879DB3"/>
      </a:hlink>
      <a:folHlink>
        <a:srgbClr val="3B6487"/>
      </a:folHlink>
    </a:clrScheme>
    <a:fontScheme name="Другая 242">
      <a:majorFont>
        <a:latin typeface="SB Sans Display Bold"/>
        <a:ea typeface=""/>
        <a:cs typeface=""/>
      </a:majorFont>
      <a:minorFont>
        <a:latin typeface="SB Sans Display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spcAft>
            <a:spcPts val="600"/>
          </a:spcAft>
          <a:defRPr sz="120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44566</TotalTime>
  <Words>72</Words>
  <Application>Microsoft Office PowerPoint</Application>
  <PresentationFormat>Широкоэкранный</PresentationFormat>
  <Paragraphs>5</Paragraphs>
  <Slides>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12" baseType="lpstr">
      <vt:lpstr>Arial</vt:lpstr>
      <vt:lpstr>Calibri</vt:lpstr>
      <vt:lpstr>Helvetica Neue</vt:lpstr>
      <vt:lpstr>SB Sans Display</vt:lpstr>
      <vt:lpstr>SB Sans Display Bold</vt:lpstr>
      <vt:lpstr>SB Sans Display Light</vt:lpstr>
      <vt:lpstr>SB Sans Display Semibold</vt:lpstr>
      <vt:lpstr>SB Sans Text Light</vt:lpstr>
      <vt:lpstr>3_Тема Office</vt:lpstr>
      <vt:lpstr>Слайд think-cell</vt:lpstr>
      <vt:lpstr>Презентация PowerPoint</vt:lpstr>
      <vt:lpstr>Аннотация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Амбросьева Тахмина Исмоиловна</cp:lastModifiedBy>
  <cp:revision>400</cp:revision>
  <dcterms:created xsi:type="dcterms:W3CDTF">2022-04-21T07:10:33Z</dcterms:created>
  <dcterms:modified xsi:type="dcterms:W3CDTF">2024-10-09T08:38:31Z</dcterms:modified>
</cp:coreProperties>
</file>

<file path=docProps/thumbnail.jpeg>
</file>